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85" r:id="rId4"/>
    <p:sldId id="271" r:id="rId5"/>
    <p:sldId id="274" r:id="rId6"/>
    <p:sldId id="278" r:id="rId7"/>
    <p:sldId id="279" r:id="rId8"/>
    <p:sldId id="282" r:id="rId9"/>
    <p:sldId id="281" r:id="rId10"/>
    <p:sldId id="273" r:id="rId11"/>
    <p:sldId id="270" r:id="rId1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Technika" panose="020B0604020202020204" charset="-18"/>
      <p:regular r:id="rId19"/>
      <p:bold r:id="rId20"/>
      <p:italic r:id="rId21"/>
      <p:boldItalic r:id="rId22"/>
    </p:embeddedFont>
    <p:embeddedFont>
      <p:font typeface="Technika-Bold" panose="00000600000000000000" charset="-18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B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9" autoAdjust="0"/>
    <p:restoredTop sz="97269" autoAdjust="0"/>
  </p:normalViewPr>
  <p:slideViewPr>
    <p:cSldViewPr snapToGrid="0">
      <p:cViewPr varScale="1">
        <p:scale>
          <a:sx n="149" d="100"/>
          <a:sy n="149" d="100"/>
        </p:scale>
        <p:origin x="108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A5BEAF69-64C4-45EC-9B75-C68C0D0DF1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FB363D37-ABA9-4452-8AE3-18FFDFD5D6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39C24-F4AF-4353-B45A-2D880C7F15EF}" type="datetimeFigureOut">
              <a:rPr lang="cs-CZ" smtClean="0"/>
              <a:t>19.1.2021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8623991-3D37-453B-819C-CD2A200E6F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AEA0174-C660-42E2-BDA5-4172FA1251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90D4E-4CDF-45C0-9470-C0A9C4CDE2D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962927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AD42A-B863-4224-AF92-D9B17B7D9D1A}" type="datetimeFigureOut">
              <a:rPr lang="cs-CZ" smtClean="0"/>
              <a:t>19.1.2021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FD749-DB42-442A-9209-3753A8A50E2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244126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FD749-DB42-442A-9209-3753A8A50E26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4624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FD749-DB42-442A-9209-3753A8A50E26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0577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FD749-DB42-442A-9209-3753A8A50E26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8243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FD749-DB42-442A-9209-3753A8A50E26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38243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FD749-DB42-442A-9209-3753A8A50E26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78860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FD749-DB42-442A-9209-3753A8A50E26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1778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FD749-DB42-442A-9209-3753A8A50E26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6239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FD749-DB42-442A-9209-3753A8A50E26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675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FD749-DB42-442A-9209-3753A8A50E26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73820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FD749-DB42-442A-9209-3753A8A50E26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1995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FD749-DB42-442A-9209-3753A8A50E26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26769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"/>
          <a:stretch/>
        </p:blipFill>
        <p:spPr>
          <a:xfrm>
            <a:off x="0" y="2"/>
            <a:ext cx="10076688" cy="7556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1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0" y="3441732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pic>
        <p:nvPicPr>
          <p:cNvPr id="5" name="Obráze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" y="274320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0076688" cy="7555992"/>
          </a:xfrm>
          <a:prstGeom prst="rect">
            <a:avLst/>
          </a:prstGeom>
        </p:spPr>
      </p:pic>
      <p:pic>
        <p:nvPicPr>
          <p:cNvPr id="7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1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0" y="3441732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0571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0000" y="1800000"/>
            <a:ext cx="7794000" cy="1087934"/>
          </a:xfrm>
        </p:spPr>
        <p:txBody>
          <a:bodyPr anchor="t"/>
          <a:lstStyle>
            <a:lvl1pPr>
              <a:defRPr sz="2800" kern="2800" baseline="0">
                <a:latin typeface="Technika-Bold" panose="00000600000000000000" pitchFamily="50" charset="-18"/>
              </a:defRPr>
            </a:lvl1pPr>
          </a:lstStyle>
          <a:p>
            <a:r>
              <a:rPr lang="cs-CZ" dirty="0"/>
              <a:t>PODTITUL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999" y="3059766"/>
            <a:ext cx="7794000" cy="352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7198" y="1800001"/>
            <a:ext cx="7696800" cy="478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9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 userDrawn="1"/>
        </p:nvSpPr>
        <p:spPr>
          <a:xfrm>
            <a:off x="2067641" y="368300"/>
            <a:ext cx="6888707" cy="12284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0" y="270000"/>
            <a:ext cx="8604000" cy="6318000"/>
          </a:xfrm>
        </p:spPr>
        <p:txBody>
          <a:bodyPr>
            <a:normAutofit/>
          </a:bodyPr>
          <a:lstStyle>
            <a:lvl1pPr marL="0" indent="0" algn="ctr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0000" y="1440000"/>
            <a:ext cx="779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880000"/>
            <a:ext cx="7794000" cy="37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pic>
        <p:nvPicPr>
          <p:cNvPr id="1026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43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4" r:id="rId3"/>
    <p:sldLayoutId id="2147483685" r:id="rId4"/>
    <p:sldLayoutId id="2147483684" r:id="rId5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chnika-Bold" panose="00000600000000000000" pitchFamily="50" charset="-18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1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římá spojnice 3">
            <a:extLst>
              <a:ext uri="{FF2B5EF4-FFF2-40B4-BE49-F238E27FC236}">
                <a16:creationId xmlns:a16="http://schemas.microsoft.com/office/drawing/2014/main" id="{087C38F2-2E28-4D9D-A4ED-EE82787150AF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Nadpis 9"/>
          <p:cNvSpPr>
            <a:spLocks noGrp="1"/>
          </p:cNvSpPr>
          <p:nvPr>
            <p:ph type="ctrTitle"/>
          </p:nvPr>
        </p:nvSpPr>
        <p:spPr>
          <a:xfrm>
            <a:off x="1080000" y="1800000"/>
            <a:ext cx="7736694" cy="4208913"/>
          </a:xfrm>
        </p:spPr>
        <p:txBody>
          <a:bodyPr>
            <a:normAutofit fontScale="90000"/>
          </a:bodyPr>
          <a:lstStyle/>
          <a:p>
            <a:r>
              <a:rPr lang="cs-CZ" dirty="0"/>
              <a:t>Jednoduché laboratorní přístroje založené na STM32</a:t>
            </a:r>
            <a:br>
              <a:rPr lang="cs-CZ" dirty="0"/>
            </a:br>
            <a:r>
              <a:rPr lang="cs-CZ" sz="2200" dirty="0">
                <a:solidFill>
                  <a:schemeClr val="bg1">
                    <a:lumMod val="85000"/>
                  </a:schemeClr>
                </a:solidFill>
              </a:rPr>
              <a:t>(diplomová práce)</a:t>
            </a:r>
            <a:br>
              <a:rPr lang="cs-CZ" dirty="0"/>
            </a:br>
            <a:br>
              <a:rPr lang="cs-CZ" dirty="0"/>
            </a:br>
            <a:br>
              <a:rPr lang="cs-CZ" dirty="0"/>
            </a:br>
            <a:r>
              <a:rPr lang="cs-CZ" sz="3600" dirty="0"/>
              <a:t>Vedoucí:   doc. Ing. Jan Fischer, CSc.</a:t>
            </a:r>
            <a:br>
              <a:rPr lang="cs-CZ" sz="3600" dirty="0"/>
            </a:br>
            <a:r>
              <a:rPr lang="cs-CZ" sz="3600" dirty="0"/>
              <a:t>Student:	  Jakub Pařez</a:t>
            </a:r>
            <a:br>
              <a:rPr lang="en-US" dirty="0"/>
            </a:br>
            <a:br>
              <a:rPr lang="cs-CZ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2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AAA98-5496-447C-B039-6DEF7A61A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9822" y="378753"/>
            <a:ext cx="7736694" cy="1446663"/>
          </a:xfrm>
        </p:spPr>
        <p:txBody>
          <a:bodyPr>
            <a:normAutofit/>
          </a:bodyPr>
          <a:lstStyle/>
          <a:p>
            <a:r>
              <a:rPr lang="cs-CZ" sz="3600" dirty="0"/>
              <a:t>Stav projektu – </a:t>
            </a:r>
            <a:br>
              <a:rPr lang="cs-CZ" sz="3600" dirty="0"/>
            </a:br>
            <a:r>
              <a:rPr lang="cs-CZ" sz="3600" dirty="0"/>
              <a:t>co je hotovo a co zbývá udělat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DAA50191-F62E-4151-97B6-AB66A00D29FE}"/>
              </a:ext>
            </a:extLst>
          </p:cNvPr>
          <p:cNvSpPr txBox="1"/>
          <p:nvPr/>
        </p:nvSpPr>
        <p:spPr>
          <a:xfrm>
            <a:off x="35452" y="6581001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dirty="0"/>
              <a:t>9 / 9</a:t>
            </a:r>
          </a:p>
        </p:txBody>
      </p:sp>
      <p:sp>
        <p:nvSpPr>
          <p:cNvPr id="9" name="Podnadpis 2">
            <a:extLst>
              <a:ext uri="{FF2B5EF4-FFF2-40B4-BE49-F238E27FC236}">
                <a16:creationId xmlns:a16="http://schemas.microsoft.com/office/drawing/2014/main" id="{D6AE2117-551B-4C24-9361-A37D54B3E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235" y="1909916"/>
            <a:ext cx="8344850" cy="4417142"/>
          </a:xfrm>
        </p:spPr>
        <p:txBody>
          <a:bodyPr>
            <a:normAutofit/>
          </a:bodyPr>
          <a:lstStyle/>
          <a:p>
            <a:pPr marL="72000" lvl="1" indent="-342900" algn="just">
              <a:buFont typeface="Arial" panose="020B0604020202020204" pitchFamily="34" charset="0"/>
              <a:buChar char="•"/>
            </a:pPr>
            <a:r>
              <a:rPr lang="cs-CZ" sz="2200" dirty="0"/>
              <a:t>Firmware (implementace)            </a:t>
            </a:r>
            <a:r>
              <a:rPr lang="cs-CZ" sz="2200" dirty="0">
                <a:highlight>
                  <a:srgbClr val="00FF00"/>
                </a:highlight>
              </a:rPr>
              <a:t>   90 %</a:t>
            </a:r>
          </a:p>
          <a:p>
            <a:pPr marL="72000" lvl="1" indent="-342900" algn="just">
              <a:buFont typeface="Arial" panose="020B0604020202020204" pitchFamily="34" charset="0"/>
              <a:buChar char="•"/>
            </a:pPr>
            <a:r>
              <a:rPr lang="cs-CZ" sz="2200" u="sng" dirty="0"/>
              <a:t>Port (makra a projekty)</a:t>
            </a: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r>
              <a:rPr lang="cs-CZ" sz="2200" dirty="0"/>
              <a:t>F103C8	              	               </a:t>
            </a:r>
            <a:r>
              <a:rPr lang="cs-CZ" sz="2200" dirty="0">
                <a:highlight>
                  <a:srgbClr val="00FF00"/>
                </a:highlight>
              </a:rPr>
              <a:t>100 %</a:t>
            </a: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r>
              <a:rPr lang="cs-CZ" sz="2200" dirty="0"/>
              <a:t>F303RE  	          	               </a:t>
            </a:r>
            <a:r>
              <a:rPr lang="cs-CZ" sz="2200" dirty="0">
                <a:highlight>
                  <a:srgbClr val="00FF00"/>
                </a:highlight>
              </a:rPr>
              <a:t>   90 %</a:t>
            </a: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r>
              <a:rPr lang="cs-CZ" sz="2200" dirty="0"/>
              <a:t>F4, L0, G0 …	 	               </a:t>
            </a:r>
            <a:r>
              <a:rPr lang="cs-CZ" sz="2200" dirty="0">
                <a:highlight>
                  <a:srgbClr val="FF0000"/>
                </a:highlight>
              </a:rPr>
              <a:t>      0 % </a:t>
            </a:r>
          </a:p>
          <a:p>
            <a:pPr marL="72000" lvl="1" indent="-342900" algn="just">
              <a:buFont typeface="Arial" panose="020B0604020202020204" pitchFamily="34" charset="0"/>
              <a:buChar char="•"/>
            </a:pPr>
            <a:r>
              <a:rPr lang="cs-CZ" sz="2200" u="sng" dirty="0"/>
              <a:t>Software (PC)</a:t>
            </a: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r>
              <a:rPr lang="cs-CZ" sz="2200" dirty="0"/>
              <a:t>Python			</a:t>
            </a:r>
            <a:r>
              <a:rPr lang="cs-CZ" sz="2200" dirty="0">
                <a:highlight>
                  <a:srgbClr val="FFFF00"/>
                </a:highlight>
              </a:rPr>
              <a:t>100 %</a:t>
            </a: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r>
              <a:rPr lang="cs-CZ" sz="2200" dirty="0" err="1"/>
              <a:t>Qt</a:t>
            </a:r>
            <a:r>
              <a:rPr lang="cs-CZ" sz="2200" dirty="0"/>
              <a:t>				</a:t>
            </a:r>
            <a:r>
              <a:rPr lang="cs-CZ" sz="2200" dirty="0">
                <a:highlight>
                  <a:srgbClr val="FF0000"/>
                </a:highlight>
              </a:rPr>
              <a:t>   10 %</a:t>
            </a:r>
          </a:p>
          <a:p>
            <a:pPr marL="72000" lvl="1" indent="-342900" algn="just">
              <a:buFont typeface="Arial" panose="020B0604020202020204" pitchFamily="34" charset="0"/>
              <a:buChar char="•"/>
            </a:pPr>
            <a:r>
              <a:rPr lang="cs-CZ" sz="2200" dirty="0"/>
              <a:t>Dokumentace			</a:t>
            </a:r>
            <a:r>
              <a:rPr lang="cs-CZ" sz="2200" dirty="0">
                <a:highlight>
                  <a:srgbClr val="FFFF00"/>
                </a:highlight>
              </a:rPr>
              <a:t>   30 %</a:t>
            </a:r>
          </a:p>
          <a:p>
            <a:pPr marL="72000" lvl="1" indent="-342900" algn="just">
              <a:buFont typeface="Arial" panose="020B0604020202020204" pitchFamily="34" charset="0"/>
              <a:buChar char="•"/>
            </a:pPr>
            <a:endParaRPr lang="cs-CZ" sz="2400" dirty="0"/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endParaRPr lang="cs-CZ" dirty="0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9BD3D81-B927-4294-A4BB-571DD357E41D}"/>
              </a:ext>
            </a:extLst>
          </p:cNvPr>
          <p:cNvSpPr txBox="1">
            <a:spLocks/>
          </p:cNvSpPr>
          <p:nvPr/>
        </p:nvSpPr>
        <p:spPr>
          <a:xfrm>
            <a:off x="7008269" y="3224518"/>
            <a:ext cx="1975156" cy="938517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  <a:ln cap="flat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cs-CZ" sz="2400" b="1" i="0" u="none" strike="noStrike" kern="2800" baseline="0" smtClean="0">
                <a:solidFill>
                  <a:schemeClr val="tx1"/>
                </a:solidFill>
                <a:latin typeface="Technika-Bold" panose="00000600000000000000" pitchFamily="50" charset="-18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500" dirty="0">
                <a:highlight>
                  <a:srgbClr val="00FF00"/>
                </a:highlight>
              </a:rPr>
              <a:t>Funkční, otestováno</a:t>
            </a:r>
          </a:p>
          <a:p>
            <a:r>
              <a:rPr lang="cs-CZ" sz="1500" dirty="0">
                <a:highlight>
                  <a:srgbClr val="FFFF00"/>
                </a:highlight>
              </a:rPr>
              <a:t>Nyní netřeba řešit     </a:t>
            </a:r>
          </a:p>
          <a:p>
            <a:r>
              <a:rPr lang="cs-CZ" sz="1500" dirty="0">
                <a:highlight>
                  <a:srgbClr val="FF0000"/>
                </a:highlight>
              </a:rPr>
              <a:t>Je třeba realizovat</a:t>
            </a:r>
            <a:r>
              <a:rPr lang="cs-CZ" sz="1600" dirty="0">
                <a:highlight>
                  <a:srgbClr val="FF0000"/>
                </a:highlight>
              </a:rPr>
              <a:t>    </a:t>
            </a:r>
          </a:p>
        </p:txBody>
      </p:sp>
      <p:cxnSp>
        <p:nvCxnSpPr>
          <p:cNvPr id="8" name="Přímá spojnice se šipkou 7">
            <a:extLst>
              <a:ext uri="{FF2B5EF4-FFF2-40B4-BE49-F238E27FC236}">
                <a16:creationId xmlns:a16="http://schemas.microsoft.com/office/drawing/2014/main" id="{297108C8-9806-449D-9588-D83C9E744D26}"/>
              </a:ext>
            </a:extLst>
          </p:cNvPr>
          <p:cNvCxnSpPr>
            <a:cxnSpLocks/>
          </p:cNvCxnSpPr>
          <p:nvPr/>
        </p:nvCxnSpPr>
        <p:spPr>
          <a:xfrm flipH="1" flipV="1">
            <a:off x="6087474" y="2902742"/>
            <a:ext cx="920795" cy="33114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Přímá spojnice se šipkou 11">
            <a:extLst>
              <a:ext uri="{FF2B5EF4-FFF2-40B4-BE49-F238E27FC236}">
                <a16:creationId xmlns:a16="http://schemas.microsoft.com/office/drawing/2014/main" id="{B546001D-9A87-4242-B376-2482EEBB916E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087474" y="3693777"/>
            <a:ext cx="920795" cy="42471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EFE4B7CB-5381-4946-9203-477F3BA5EC0F}"/>
              </a:ext>
            </a:extLst>
          </p:cNvPr>
          <p:cNvCxnSpPr>
            <a:cxnSpLocks/>
          </p:cNvCxnSpPr>
          <p:nvPr/>
        </p:nvCxnSpPr>
        <p:spPr>
          <a:xfrm flipH="1">
            <a:off x="6194327" y="4163035"/>
            <a:ext cx="813942" cy="50283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40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97BF6A-EC04-4FF9-845B-7288D81A1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697" y="2984500"/>
            <a:ext cx="6126025" cy="1080764"/>
          </a:xfrm>
        </p:spPr>
        <p:txBody>
          <a:bodyPr>
            <a:normAutofit/>
          </a:bodyPr>
          <a:lstStyle/>
          <a:p>
            <a:pPr algn="ctr"/>
            <a:r>
              <a:rPr lang="cs-CZ" dirty="0"/>
              <a:t>Prostor pro dotazy</a:t>
            </a:r>
          </a:p>
        </p:txBody>
      </p:sp>
    </p:spTree>
    <p:extLst>
      <p:ext uri="{BB962C8B-B14F-4D97-AF65-F5344CB8AC3E}">
        <p14:creationId xmlns:p14="http://schemas.microsoft.com/office/powerpoint/2010/main" val="92824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AAA98-5496-447C-B039-6DEF7A61A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1340" y="426275"/>
            <a:ext cx="7736694" cy="1446663"/>
          </a:xfrm>
        </p:spPr>
        <p:txBody>
          <a:bodyPr>
            <a:normAutofit/>
          </a:bodyPr>
          <a:lstStyle/>
          <a:p>
            <a:r>
              <a:rPr lang="cs-CZ" sz="3600" dirty="0"/>
              <a:t>Cíle projektu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A552B0A-7FFB-4AFE-9018-0B0ADC900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57" y="1589558"/>
            <a:ext cx="8344850" cy="413982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000" dirty="0"/>
              <a:t>Na platformě STM32 vytvořit:</a:t>
            </a: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r>
              <a:rPr lang="cs-CZ" sz="2000" b="1" dirty="0"/>
              <a:t>Osciloskop</a:t>
            </a: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r>
              <a:rPr lang="cs-CZ" sz="2000" b="1" dirty="0"/>
              <a:t>Voltmetr</a:t>
            </a: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r>
              <a:rPr lang="cs-CZ" sz="2000" b="1" dirty="0"/>
              <a:t>PWM / Signálový generátor</a:t>
            </a: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r>
              <a:rPr lang="cs-CZ" sz="2000" b="1" dirty="0"/>
              <a:t>Logický analyzátor</a:t>
            </a: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r>
              <a:rPr lang="cs-CZ" sz="2000" b="1" dirty="0"/>
              <a:t>Čítač</a:t>
            </a:r>
          </a:p>
          <a:p>
            <a:pPr marL="72000" lvl="1" indent="-342900" algn="just">
              <a:buFont typeface="Arial" panose="020B0604020202020204" pitchFamily="34" charset="0"/>
              <a:buChar char="•"/>
            </a:pPr>
            <a:r>
              <a:rPr lang="cs-CZ" dirty="0"/>
              <a:t>Použití pro distanční výuku praktické elektroniky</a:t>
            </a:r>
          </a:p>
          <a:p>
            <a:pPr marL="72000" lvl="1" indent="-342900" algn="just">
              <a:buFont typeface="Arial" panose="020B0604020202020204" pitchFamily="34" charset="0"/>
              <a:buChar char="•"/>
            </a:pPr>
            <a:r>
              <a:rPr lang="cs-CZ" dirty="0"/>
              <a:t>Cílit na levné a dostupné vývojové </a:t>
            </a:r>
            <a:r>
              <a:rPr lang="cs-CZ" dirty="0" err="1"/>
              <a:t>kity</a:t>
            </a:r>
            <a:r>
              <a:rPr lang="cs-CZ" dirty="0"/>
              <a:t>:</a:t>
            </a: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r>
              <a:rPr lang="cs-CZ" sz="2000" dirty="0"/>
              <a:t>Blue </a:t>
            </a:r>
            <a:r>
              <a:rPr lang="cs-CZ" sz="2000" dirty="0" err="1"/>
              <a:t>Pill</a:t>
            </a:r>
            <a:r>
              <a:rPr lang="cs-CZ" sz="2000" dirty="0"/>
              <a:t> (F103)</a:t>
            </a: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r>
              <a:rPr lang="cs-CZ" sz="2000" dirty="0" err="1"/>
              <a:t>Nucleo</a:t>
            </a:r>
            <a:r>
              <a:rPr lang="cs-CZ" sz="2000" dirty="0"/>
              <a:t> (F303 …)</a:t>
            </a: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endParaRPr lang="cs-CZ" dirty="0"/>
          </a:p>
          <a:p>
            <a:pPr marL="72000" lvl="1" indent="-342900" algn="just">
              <a:buFont typeface="Arial" panose="020B0604020202020204" pitchFamily="34" charset="0"/>
              <a:buChar char="•"/>
            </a:pPr>
            <a:endParaRPr lang="cs-CZ" sz="2600" u="sng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6D90271E-0D14-4FF7-945F-36383AE3610D}"/>
              </a:ext>
            </a:extLst>
          </p:cNvPr>
          <p:cNvSpPr txBox="1"/>
          <p:nvPr/>
        </p:nvSpPr>
        <p:spPr>
          <a:xfrm>
            <a:off x="35452" y="6581001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dirty="0"/>
              <a:t>1 / 9</a:t>
            </a:r>
          </a:p>
        </p:txBody>
      </p:sp>
      <p:pic>
        <p:nvPicPr>
          <p:cNvPr id="10" name="Obrázek 9" descr="Obsah obrázku elektronika, obvod&#10;&#10;Popis byl vytvořen automaticky">
            <a:extLst>
              <a:ext uri="{FF2B5EF4-FFF2-40B4-BE49-F238E27FC236}">
                <a16:creationId xmlns:a16="http://schemas.microsoft.com/office/drawing/2014/main" id="{3F510A5A-8004-479A-8544-CCEE782C27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96" y="3895496"/>
            <a:ext cx="2901870" cy="2899183"/>
          </a:xfrm>
          <a:prstGeom prst="rect">
            <a:avLst/>
          </a:prstGeom>
        </p:spPr>
      </p:pic>
      <p:pic>
        <p:nvPicPr>
          <p:cNvPr id="12" name="Obrázek 11" descr="Obsah obrázku elektronika, obvod, modrá&#10;&#10;Popis byl vytvořen automaticky">
            <a:extLst>
              <a:ext uri="{FF2B5EF4-FFF2-40B4-BE49-F238E27FC236}">
                <a16:creationId xmlns:a16="http://schemas.microsoft.com/office/drawing/2014/main" id="{8F1CA906-B783-4CFB-9159-3BCD3B172A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456" y="1872938"/>
            <a:ext cx="3261147" cy="1420383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BA3F98C0-3368-4DB9-B9D8-DFF5FF0F66DA}"/>
              </a:ext>
            </a:extLst>
          </p:cNvPr>
          <p:cNvSpPr txBox="1"/>
          <p:nvPr/>
        </p:nvSpPr>
        <p:spPr>
          <a:xfrm>
            <a:off x="6285832" y="1679595"/>
            <a:ext cx="1534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dirty="0"/>
              <a:t>STM32 Blue </a:t>
            </a:r>
            <a:r>
              <a:rPr lang="cs-CZ" sz="1400" dirty="0" err="1"/>
              <a:t>Pill</a:t>
            </a:r>
            <a:endParaRPr lang="cs-CZ" sz="1400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03CD7EE5-89AD-4F87-A6BD-3F578DDCA056}"/>
              </a:ext>
            </a:extLst>
          </p:cNvPr>
          <p:cNvSpPr txBox="1"/>
          <p:nvPr/>
        </p:nvSpPr>
        <p:spPr>
          <a:xfrm>
            <a:off x="5618021" y="6443603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dirty="0"/>
              <a:t>STM32 </a:t>
            </a:r>
            <a:r>
              <a:rPr lang="cs-CZ" sz="1400" dirty="0" err="1"/>
              <a:t>Nucleo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354134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AAA98-5496-447C-B039-6DEF7A61A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1340" y="426275"/>
            <a:ext cx="7736694" cy="1446663"/>
          </a:xfrm>
        </p:spPr>
        <p:txBody>
          <a:bodyPr>
            <a:normAutofit/>
          </a:bodyPr>
          <a:lstStyle/>
          <a:p>
            <a:r>
              <a:rPr lang="cs-CZ" sz="3600" dirty="0"/>
              <a:t>Požadované funkce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A552B0A-7FFB-4AFE-9018-0B0ADC900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57" y="1589558"/>
            <a:ext cx="8344850" cy="413982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000" dirty="0"/>
              <a:t>Maximální spolehlivost </a:t>
            </a:r>
            <a:r>
              <a:rPr lang="cs-CZ" sz="2000"/>
              <a:t>a funkčnost (jako LEO)</a:t>
            </a:r>
            <a:endParaRPr lang="cs-CZ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000" dirty="0"/>
              <a:t>Komunikace přes UART nebo USB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000" dirty="0" err="1"/>
              <a:t>Qt</a:t>
            </a:r>
            <a:r>
              <a:rPr lang="cs-CZ" sz="2000" dirty="0"/>
              <a:t> PC aplikace pro Windows, macOS a Linux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000" dirty="0"/>
              <a:t>Přehledný a rozšiřitelný komunikační protokol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000" dirty="0" err="1"/>
              <a:t>Trigger</a:t>
            </a:r>
            <a:r>
              <a:rPr lang="cs-CZ" sz="2000" dirty="0"/>
              <a:t> implementovat v MCU (pomocí Analog </a:t>
            </a:r>
            <a:r>
              <a:rPr lang="cs-CZ" sz="2000" dirty="0" err="1"/>
              <a:t>Watchdog</a:t>
            </a:r>
            <a:r>
              <a:rPr lang="cs-CZ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000" dirty="0"/>
              <a:t>Univerzální firmware, parametrizovaný přes makra</a:t>
            </a:r>
            <a:endParaRPr lang="cs-CZ" dirty="0"/>
          </a:p>
          <a:p>
            <a:pPr marL="72000" lvl="1" indent="-342900" algn="just">
              <a:buFont typeface="Arial" panose="020B0604020202020204" pitchFamily="34" charset="0"/>
              <a:buChar char="•"/>
            </a:pPr>
            <a:endParaRPr lang="cs-CZ" sz="2600" u="sng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6D90271E-0D14-4FF7-945F-36383AE3610D}"/>
              </a:ext>
            </a:extLst>
          </p:cNvPr>
          <p:cNvSpPr txBox="1"/>
          <p:nvPr/>
        </p:nvSpPr>
        <p:spPr>
          <a:xfrm>
            <a:off x="35452" y="6581001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dirty="0"/>
              <a:t>2 / 9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01B24E3-1BD9-411A-BD57-9EB4E791A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2455" y="4096244"/>
            <a:ext cx="5321194" cy="2674876"/>
          </a:xfrm>
          <a:prstGeom prst="rect">
            <a:avLst/>
          </a:prstGeom>
        </p:spPr>
      </p:pic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B65B987F-586A-4A40-B290-5978B1F24C53}"/>
              </a:ext>
            </a:extLst>
          </p:cNvPr>
          <p:cNvCxnSpPr>
            <a:cxnSpLocks/>
          </p:cNvCxnSpPr>
          <p:nvPr/>
        </p:nvCxnSpPr>
        <p:spPr>
          <a:xfrm flipH="1" flipV="1">
            <a:off x="4968453" y="5946797"/>
            <a:ext cx="804042" cy="484928"/>
          </a:xfrm>
          <a:prstGeom prst="straightConnector1">
            <a:avLst/>
          </a:prstGeom>
          <a:ln w="762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EF8425-3188-4CEC-8D94-06E03FC4364D}"/>
              </a:ext>
            </a:extLst>
          </p:cNvPr>
          <p:cNvSpPr txBox="1"/>
          <p:nvPr/>
        </p:nvSpPr>
        <p:spPr>
          <a:xfrm>
            <a:off x="5772495" y="6262448"/>
            <a:ext cx="2342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/>
              <a:t>Návrh SCPI protokolu</a:t>
            </a:r>
          </a:p>
        </p:txBody>
      </p:sp>
    </p:spTree>
    <p:extLst>
      <p:ext uri="{BB962C8B-B14F-4D97-AF65-F5344CB8AC3E}">
        <p14:creationId xmlns:p14="http://schemas.microsoft.com/office/powerpoint/2010/main" val="1320800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AAA98-5496-447C-B039-6DEF7A61A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9822" y="185439"/>
            <a:ext cx="7736694" cy="1639978"/>
          </a:xfrm>
        </p:spPr>
        <p:txBody>
          <a:bodyPr>
            <a:normAutofit/>
          </a:bodyPr>
          <a:lstStyle/>
          <a:p>
            <a:r>
              <a:rPr lang="cs-CZ" sz="3600" dirty="0"/>
              <a:t>Dosažené parametry pro</a:t>
            </a:r>
            <a:br>
              <a:rPr lang="cs-CZ" sz="3600" dirty="0"/>
            </a:br>
            <a:r>
              <a:rPr lang="cs-CZ" sz="3600" dirty="0"/>
              <a:t>Blue </a:t>
            </a:r>
            <a:r>
              <a:rPr lang="cs-CZ" sz="3600" dirty="0" err="1"/>
              <a:t>Pill</a:t>
            </a:r>
            <a:r>
              <a:rPr lang="cs-CZ" sz="3600" dirty="0"/>
              <a:t> (F103)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DAA50191-F62E-4151-97B6-AB66A00D29FE}"/>
              </a:ext>
            </a:extLst>
          </p:cNvPr>
          <p:cNvSpPr txBox="1"/>
          <p:nvPr/>
        </p:nvSpPr>
        <p:spPr>
          <a:xfrm>
            <a:off x="35452" y="6581001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dirty="0"/>
              <a:t>3 / 9</a:t>
            </a:r>
          </a:p>
        </p:txBody>
      </p:sp>
      <p:sp>
        <p:nvSpPr>
          <p:cNvPr id="9" name="Podnadpis 2">
            <a:extLst>
              <a:ext uri="{FF2B5EF4-FFF2-40B4-BE49-F238E27FC236}">
                <a16:creationId xmlns:a16="http://schemas.microsoft.com/office/drawing/2014/main" id="{D6AE2117-551B-4C24-9361-A37D54B3E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092056"/>
            <a:ext cx="8344850" cy="46988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000" dirty="0"/>
              <a:t>Osciloskop</a:t>
            </a: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r>
              <a:rPr lang="cs-CZ" sz="2000" dirty="0">
                <a:latin typeface="Technika-Bold" panose="00000600000000000000" charset="-18"/>
              </a:rPr>
              <a:t>Vzorkovací frekvence      1 – 800 </a:t>
            </a:r>
            <a:r>
              <a:rPr lang="cs-CZ" sz="2000" dirty="0" err="1">
                <a:latin typeface="Technika-Bold" panose="00000600000000000000" charset="-18"/>
              </a:rPr>
              <a:t>ksps</a:t>
            </a:r>
            <a:endParaRPr lang="cs-CZ" sz="2000" dirty="0">
              <a:latin typeface="Technika-Bold" panose="00000600000000000000" charset="-18"/>
            </a:endParaRP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r>
              <a:rPr lang="cs-CZ" sz="2000" dirty="0">
                <a:latin typeface="Technika-Bold" panose="00000600000000000000" charset="-18"/>
              </a:rPr>
              <a:t>Bitů na vzorek	      12</a:t>
            </a: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r>
              <a:rPr lang="cs-CZ" sz="2000" dirty="0">
                <a:latin typeface="Technika-Bold" panose="00000600000000000000" charset="-18"/>
              </a:rPr>
              <a:t>Paměť na kanál	      1 – 2250 vzorků</a:t>
            </a: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r>
              <a:rPr lang="cs-CZ" sz="2000" dirty="0">
                <a:latin typeface="Technika-Bold" panose="00000600000000000000" charset="-18"/>
              </a:rPr>
              <a:t>Počet kanálů		      1 – 4</a:t>
            </a: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r>
              <a:rPr lang="cs-CZ" sz="2000" dirty="0" err="1">
                <a:latin typeface="Technika-Bold" panose="00000600000000000000" charset="-18"/>
              </a:rPr>
              <a:t>Trigger</a:t>
            </a:r>
            <a:r>
              <a:rPr lang="cs-CZ" sz="2000" dirty="0">
                <a:latin typeface="Technika-Bold" panose="00000600000000000000" charset="-18"/>
              </a:rPr>
              <a:t> hodnota	      0 – 100 %</a:t>
            </a:r>
            <a:endParaRPr lang="en-US" sz="2000" dirty="0">
              <a:latin typeface="Technika-Bold" panose="00000600000000000000" charset="-18"/>
            </a:endParaRP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echnika-Bold" panose="00000600000000000000" charset="-18"/>
              </a:rPr>
              <a:t>Trigger </a:t>
            </a:r>
            <a:r>
              <a:rPr lang="en-US" sz="2000" dirty="0" err="1">
                <a:latin typeface="Technika-Bold" panose="00000600000000000000" charset="-18"/>
              </a:rPr>
              <a:t>hrana</a:t>
            </a:r>
            <a:r>
              <a:rPr lang="en-US" sz="2000" dirty="0">
                <a:latin typeface="Technika-Bold" panose="00000600000000000000" charset="-18"/>
              </a:rPr>
              <a:t>		</a:t>
            </a:r>
            <a:r>
              <a:rPr lang="cs-CZ" sz="2000" dirty="0">
                <a:latin typeface="Technika-Bold" panose="00000600000000000000" charset="-18"/>
              </a:rPr>
              <a:t>      </a:t>
            </a:r>
            <a:r>
              <a:rPr lang="en-US" sz="2000" dirty="0">
                <a:latin typeface="Technika-Bold" panose="00000600000000000000" charset="-18"/>
              </a:rPr>
              <a:t>Rising </a:t>
            </a:r>
            <a:r>
              <a:rPr lang="cs-CZ" sz="2000" dirty="0">
                <a:latin typeface="Technika-Bold" panose="00000600000000000000" charset="-18"/>
              </a:rPr>
              <a:t>/ </a:t>
            </a:r>
            <a:r>
              <a:rPr lang="cs-CZ" sz="2000" dirty="0" err="1">
                <a:latin typeface="Technika-Bold" panose="00000600000000000000" charset="-18"/>
              </a:rPr>
              <a:t>Falling</a:t>
            </a:r>
            <a:endParaRPr lang="cs-CZ" sz="2000" dirty="0">
              <a:latin typeface="Technika-Bold" panose="00000600000000000000" charset="-18"/>
            </a:endParaRP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r>
              <a:rPr lang="cs-CZ" sz="2000" dirty="0" err="1">
                <a:latin typeface="Technika-Bold" panose="00000600000000000000" charset="-18"/>
              </a:rPr>
              <a:t>Trigger</a:t>
            </a:r>
            <a:r>
              <a:rPr lang="cs-CZ" sz="2000" dirty="0">
                <a:latin typeface="Technika-Bold" panose="00000600000000000000" charset="-18"/>
              </a:rPr>
              <a:t> režim		      Auto / </a:t>
            </a:r>
            <a:r>
              <a:rPr lang="cs-CZ" sz="2000" dirty="0" err="1">
                <a:latin typeface="Technika-Bold" panose="00000600000000000000" charset="-18"/>
              </a:rPr>
              <a:t>Normal</a:t>
            </a:r>
            <a:r>
              <a:rPr lang="cs-CZ" sz="2000" dirty="0">
                <a:latin typeface="Technika-Bold" panose="00000600000000000000" charset="-18"/>
              </a:rPr>
              <a:t> / Single</a:t>
            </a: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r>
              <a:rPr lang="cs-CZ" sz="2000" dirty="0" err="1">
                <a:latin typeface="Technika-Bold" panose="00000600000000000000" charset="-18"/>
              </a:rPr>
              <a:t>Pretrigger</a:t>
            </a:r>
            <a:r>
              <a:rPr lang="cs-CZ" sz="2000" dirty="0">
                <a:latin typeface="Technika-Bold" panose="00000600000000000000" charset="-18"/>
              </a:rPr>
              <a:t>		      0 – 100 %</a:t>
            </a: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endParaRPr lang="cs-CZ" sz="2000" dirty="0">
              <a:latin typeface="Technika-Bold" panose="00000600000000000000" charset="-18"/>
            </a:endParaRPr>
          </a:p>
          <a:p>
            <a:pPr marL="72000" lvl="1" indent="-342900" algn="just">
              <a:buFont typeface="Arial" panose="020B0604020202020204" pitchFamily="34" charset="0"/>
              <a:buChar char="•"/>
            </a:pPr>
            <a:r>
              <a:rPr lang="cs-CZ" dirty="0">
                <a:latin typeface="Technika-Bold" panose="00000600000000000000" charset="-18"/>
              </a:rPr>
              <a:t>Logický analyzátor</a:t>
            </a: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r>
              <a:rPr lang="cs-CZ" sz="2000" dirty="0">
                <a:latin typeface="Technika-Bold" panose="00000600000000000000" charset="-18"/>
              </a:rPr>
              <a:t>Vzorkovací frekvence      1 – 5 </a:t>
            </a:r>
            <a:r>
              <a:rPr lang="cs-CZ" sz="2000" dirty="0" err="1">
                <a:latin typeface="Technika-Bold" panose="00000600000000000000" charset="-18"/>
              </a:rPr>
              <a:t>Msps</a:t>
            </a:r>
            <a:endParaRPr lang="cs-CZ" sz="2000" dirty="0">
              <a:latin typeface="Technika-Bold" panose="00000600000000000000" charset="-18"/>
            </a:endParaRP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r>
              <a:rPr lang="cs-CZ" sz="2000" dirty="0">
                <a:latin typeface="Technika-Bold" panose="00000600000000000000" charset="-18"/>
              </a:rPr>
              <a:t>Paměť na kanál	      1 – 4500 vzorků</a:t>
            </a:r>
            <a:endParaRPr lang="cs-CZ" dirty="0">
              <a:latin typeface="Technika-Bold" panose="00000600000000000000" charset="-18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3FFCF7C-51B3-43B7-927E-62541D021E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425" y="1406915"/>
            <a:ext cx="1908559" cy="4311267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1DB833EC-05F2-4201-BFB3-40ABB4AFEB9C}"/>
              </a:ext>
            </a:extLst>
          </p:cNvPr>
          <p:cNvSpPr txBox="1"/>
          <p:nvPr/>
        </p:nvSpPr>
        <p:spPr>
          <a:xfrm>
            <a:off x="6884861" y="6231075"/>
            <a:ext cx="2223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/>
              <a:t>Komunikační vlákno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A5C5FFF0-2CAD-48BE-B1FB-C47F132ED24E}"/>
              </a:ext>
            </a:extLst>
          </p:cNvPr>
          <p:cNvSpPr txBox="1"/>
          <p:nvPr/>
        </p:nvSpPr>
        <p:spPr>
          <a:xfrm>
            <a:off x="265472" y="1406915"/>
            <a:ext cx="5623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rgbClr val="FF0000"/>
                </a:solidFill>
              </a:rPr>
              <a:t>Univerzální kód firmware a promyšlený protokol </a:t>
            </a:r>
          </a:p>
          <a:p>
            <a:r>
              <a:rPr lang="cs-CZ" dirty="0">
                <a:solidFill>
                  <a:srgbClr val="FF0000"/>
                </a:solidFill>
              </a:rPr>
              <a:t>dávají uživateli </a:t>
            </a:r>
            <a:r>
              <a:rPr lang="cs-CZ" u="sng" dirty="0">
                <a:solidFill>
                  <a:srgbClr val="FF0000"/>
                </a:solidFill>
              </a:rPr>
              <a:t>široké možnosti použití</a:t>
            </a:r>
          </a:p>
          <a:p>
            <a:endParaRPr lang="cs-CZ" dirty="0"/>
          </a:p>
        </p:txBody>
      </p:sp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12C11375-479A-4B9B-85F8-C47425BD5EDF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7996705" y="5718182"/>
            <a:ext cx="0" cy="515298"/>
          </a:xfrm>
          <a:prstGeom prst="straightConnector1">
            <a:avLst/>
          </a:prstGeom>
          <a:ln w="762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01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AAA98-5496-447C-B039-6DEF7A61A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9822" y="378753"/>
            <a:ext cx="7736694" cy="1446663"/>
          </a:xfrm>
        </p:spPr>
        <p:txBody>
          <a:bodyPr>
            <a:normAutofit/>
          </a:bodyPr>
          <a:lstStyle/>
          <a:p>
            <a:r>
              <a:rPr lang="cs-CZ" sz="2800" dirty="0"/>
              <a:t>Osciloskop (Blue </a:t>
            </a:r>
            <a:r>
              <a:rPr lang="cs-CZ" sz="2800" dirty="0" err="1"/>
              <a:t>Pill</a:t>
            </a:r>
            <a:r>
              <a:rPr lang="cs-CZ" sz="2800" dirty="0"/>
              <a:t>, Python skript) –</a:t>
            </a:r>
            <a:br>
              <a:rPr lang="cs-CZ" sz="2800" dirty="0"/>
            </a:br>
            <a:r>
              <a:rPr lang="cs-CZ" sz="2800" dirty="0"/>
              <a:t>5 kHz sinus</a:t>
            </a:r>
            <a:r>
              <a:rPr lang="en-US" sz="2800"/>
              <a:t>,</a:t>
            </a:r>
            <a:r>
              <a:rPr lang="cs-CZ" sz="2800"/>
              <a:t> </a:t>
            </a:r>
            <a:r>
              <a:rPr lang="cs-CZ" sz="2800" dirty="0"/>
              <a:t>fázově posunut o </a:t>
            </a:r>
            <a:r>
              <a:rPr lang="cs-CZ" sz="2800"/>
              <a:t>120 °</a:t>
            </a:r>
            <a:endParaRPr lang="cs-CZ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28F57-4164-4ABA-AADC-2DC9109C6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984" y="1634313"/>
            <a:ext cx="8319429" cy="5159926"/>
          </a:xfrm>
          <a:prstGeom prst="rect">
            <a:avLst/>
          </a:prstGeom>
        </p:spPr>
      </p:pic>
      <p:sp>
        <p:nvSpPr>
          <p:cNvPr id="8" name="Podnadpis 2">
            <a:extLst>
              <a:ext uri="{FF2B5EF4-FFF2-40B4-BE49-F238E27FC236}">
                <a16:creationId xmlns:a16="http://schemas.microsoft.com/office/drawing/2014/main" id="{8A8B9FB4-DD1A-45CF-AC28-58FB09F16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1414538"/>
            <a:ext cx="4225413" cy="923081"/>
          </a:xfrm>
          <a:solidFill>
            <a:schemeClr val="bg1"/>
          </a:solidFill>
          <a:ln cap="flat"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1900" dirty="0"/>
              <a:t>Vzorkovací frekvence 200 </a:t>
            </a:r>
            <a:r>
              <a:rPr lang="cs-CZ" sz="1900" dirty="0" err="1"/>
              <a:t>ksps</a:t>
            </a:r>
            <a:endParaRPr lang="cs-CZ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1900" dirty="0"/>
              <a:t>Paměť na kanál 200 vzorků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1900" dirty="0"/>
              <a:t>40 vzorků na periodu</a:t>
            </a: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endParaRPr lang="en-US" dirty="0">
              <a:latin typeface="Technika-Bold" panose="00000600000000000000" charset="-18"/>
            </a:endParaRP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endParaRPr lang="cs-CZ" dirty="0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DAA50191-F62E-4151-97B6-AB66A00D29FE}"/>
              </a:ext>
            </a:extLst>
          </p:cNvPr>
          <p:cNvSpPr txBox="1"/>
          <p:nvPr/>
        </p:nvSpPr>
        <p:spPr>
          <a:xfrm>
            <a:off x="35452" y="6581001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dirty="0"/>
              <a:t>4 / 9</a:t>
            </a:r>
          </a:p>
        </p:txBody>
      </p:sp>
    </p:spTree>
    <p:extLst>
      <p:ext uri="{BB962C8B-B14F-4D97-AF65-F5344CB8AC3E}">
        <p14:creationId xmlns:p14="http://schemas.microsoft.com/office/powerpoint/2010/main" val="3421047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ovéPole 5">
            <a:extLst>
              <a:ext uri="{FF2B5EF4-FFF2-40B4-BE49-F238E27FC236}">
                <a16:creationId xmlns:a16="http://schemas.microsoft.com/office/drawing/2014/main" id="{DAA50191-F62E-4151-97B6-AB66A00D29FE}"/>
              </a:ext>
            </a:extLst>
          </p:cNvPr>
          <p:cNvSpPr txBox="1"/>
          <p:nvPr/>
        </p:nvSpPr>
        <p:spPr>
          <a:xfrm>
            <a:off x="35452" y="6581001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dirty="0"/>
              <a:t>5 / 9</a:t>
            </a:r>
          </a:p>
        </p:txBody>
      </p:sp>
      <p:pic>
        <p:nvPicPr>
          <p:cNvPr id="3" name="scope-autotrig-faster">
            <a:hlinkClick r:id="" action="ppaction://media"/>
            <a:extLst>
              <a:ext uri="{FF2B5EF4-FFF2-40B4-BE49-F238E27FC236}">
                <a16:creationId xmlns:a16="http://schemas.microsoft.com/office/drawing/2014/main" id="{E269BCDE-CE21-482F-9537-669786F434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1230" y="1359090"/>
            <a:ext cx="8459764" cy="4758618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0048266A-E6D7-4430-BBAD-8A02F9359C36}"/>
              </a:ext>
            </a:extLst>
          </p:cNvPr>
          <p:cNvSpPr txBox="1"/>
          <p:nvPr/>
        </p:nvSpPr>
        <p:spPr>
          <a:xfrm>
            <a:off x="351693" y="1359090"/>
            <a:ext cx="816249" cy="3693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cs-CZ" dirty="0"/>
              <a:t>video</a:t>
            </a: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FEFB55FD-E9BC-4764-B0F7-1FCB0CF7D86D}"/>
              </a:ext>
            </a:extLst>
          </p:cNvPr>
          <p:cNvSpPr txBox="1">
            <a:spLocks/>
          </p:cNvSpPr>
          <p:nvPr/>
        </p:nvSpPr>
        <p:spPr>
          <a:xfrm>
            <a:off x="2237867" y="354173"/>
            <a:ext cx="7736694" cy="1446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48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800" dirty="0"/>
              <a:t>Osciloskop (Blue </a:t>
            </a:r>
            <a:r>
              <a:rPr lang="cs-CZ" sz="2800" dirty="0" err="1"/>
              <a:t>Pill</a:t>
            </a:r>
            <a:r>
              <a:rPr lang="cs-CZ" sz="2800" dirty="0"/>
              <a:t>, Python skript) –</a:t>
            </a:r>
            <a:br>
              <a:rPr lang="cs-CZ" sz="2800" dirty="0"/>
            </a:br>
            <a:r>
              <a:rPr lang="cs-CZ" sz="2800" dirty="0"/>
              <a:t>Ukázka </a:t>
            </a:r>
            <a:r>
              <a:rPr lang="cs-CZ" sz="2800" dirty="0" err="1"/>
              <a:t>triggeru</a:t>
            </a:r>
            <a:r>
              <a:rPr lang="cs-CZ" sz="2800" dirty="0"/>
              <a:t> v režimu Auto</a:t>
            </a:r>
          </a:p>
        </p:txBody>
      </p:sp>
      <p:sp>
        <p:nvSpPr>
          <p:cNvPr id="10" name="Podnadpis 2">
            <a:extLst>
              <a:ext uri="{FF2B5EF4-FFF2-40B4-BE49-F238E27FC236}">
                <a16:creationId xmlns:a16="http://schemas.microsoft.com/office/drawing/2014/main" id="{09F716D4-CF5D-4798-92D5-01CCDC908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8652" y="1342772"/>
            <a:ext cx="4482805" cy="679905"/>
          </a:xfrm>
          <a:solidFill>
            <a:schemeClr val="bg1"/>
          </a:solidFill>
          <a:ln cap="flat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1900" dirty="0"/>
              <a:t>Vzorkovací frekvence 800 </a:t>
            </a:r>
            <a:r>
              <a:rPr lang="cs-CZ" sz="1900" dirty="0" err="1"/>
              <a:t>ksps</a:t>
            </a:r>
            <a:endParaRPr lang="cs-CZ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1900" dirty="0"/>
              <a:t>Vstup: sinus 1 kHz střídavě vypínán</a:t>
            </a:r>
            <a:endParaRPr lang="en-US" dirty="0">
              <a:latin typeface="Technika-Bold" panose="00000600000000000000" charset="-18"/>
            </a:endParaRPr>
          </a:p>
          <a:p>
            <a:pPr marL="986354" lvl="3" indent="-342900" algn="just">
              <a:buFont typeface="Arial" panose="020B0604020202020204" pitchFamily="34" charset="0"/>
              <a:buChar char="•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9931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ovéPole 5">
            <a:extLst>
              <a:ext uri="{FF2B5EF4-FFF2-40B4-BE49-F238E27FC236}">
                <a16:creationId xmlns:a16="http://schemas.microsoft.com/office/drawing/2014/main" id="{DAA50191-F62E-4151-97B6-AB66A00D29FE}"/>
              </a:ext>
            </a:extLst>
          </p:cNvPr>
          <p:cNvSpPr txBox="1"/>
          <p:nvPr/>
        </p:nvSpPr>
        <p:spPr>
          <a:xfrm>
            <a:off x="35452" y="6581001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dirty="0"/>
              <a:t>6 / 9</a:t>
            </a:r>
          </a:p>
        </p:txBody>
      </p:sp>
      <p:pic>
        <p:nvPicPr>
          <p:cNvPr id="4" name="scope-sweep-1k-100k-3x-faster">
            <a:hlinkClick r:id="" action="ppaction://media"/>
            <a:extLst>
              <a:ext uri="{FF2B5EF4-FFF2-40B4-BE49-F238E27FC236}">
                <a16:creationId xmlns:a16="http://schemas.microsoft.com/office/drawing/2014/main" id="{65D26EF4-F2EA-446F-8C61-8C5E5D09A8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788" y="1358361"/>
            <a:ext cx="8382697" cy="4715267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6E0D2A9E-A426-4604-B5D8-86E1A618AF59}"/>
              </a:ext>
            </a:extLst>
          </p:cNvPr>
          <p:cNvSpPr txBox="1"/>
          <p:nvPr/>
        </p:nvSpPr>
        <p:spPr>
          <a:xfrm>
            <a:off x="351693" y="1359090"/>
            <a:ext cx="816249" cy="3693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cs-CZ" dirty="0"/>
              <a:t>video</a:t>
            </a: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598FD1FC-C7BA-452D-889F-3F5278A49625}"/>
              </a:ext>
            </a:extLst>
          </p:cNvPr>
          <p:cNvSpPr txBox="1">
            <a:spLocks/>
          </p:cNvSpPr>
          <p:nvPr/>
        </p:nvSpPr>
        <p:spPr>
          <a:xfrm>
            <a:off x="2237867" y="354173"/>
            <a:ext cx="7736694" cy="1446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48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sz="2800" dirty="0"/>
              <a:t>Osciloskop (Blue </a:t>
            </a:r>
            <a:r>
              <a:rPr lang="cs-CZ" sz="2800" dirty="0" err="1"/>
              <a:t>Pill</a:t>
            </a:r>
            <a:r>
              <a:rPr lang="cs-CZ" sz="2800" dirty="0"/>
              <a:t>, Python skript) –</a:t>
            </a:r>
            <a:br>
              <a:rPr lang="cs-CZ" sz="2800" dirty="0"/>
            </a:br>
            <a:r>
              <a:rPr lang="cs-CZ" sz="2800" dirty="0"/>
              <a:t>Ukázka stability </a:t>
            </a:r>
            <a:r>
              <a:rPr lang="cs-CZ" sz="2800" dirty="0" err="1"/>
              <a:t>triggeru</a:t>
            </a:r>
            <a:endParaRPr lang="cs-CZ" sz="2800" dirty="0"/>
          </a:p>
        </p:txBody>
      </p:sp>
      <p:sp>
        <p:nvSpPr>
          <p:cNvPr id="10" name="Podnadpis 2">
            <a:extLst>
              <a:ext uri="{FF2B5EF4-FFF2-40B4-BE49-F238E27FC236}">
                <a16:creationId xmlns:a16="http://schemas.microsoft.com/office/drawing/2014/main" id="{1BC7E734-615C-42D6-B4BB-0D9EF652C1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3865" y="1342772"/>
            <a:ext cx="4047592" cy="679905"/>
          </a:xfrm>
          <a:solidFill>
            <a:schemeClr val="bg1"/>
          </a:solidFill>
          <a:ln cap="flat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1900" dirty="0"/>
              <a:t>Vzorkovací frekvence 800 </a:t>
            </a:r>
            <a:r>
              <a:rPr lang="cs-CZ" sz="1900" dirty="0" err="1"/>
              <a:t>ksps</a:t>
            </a:r>
            <a:endParaRPr lang="cs-CZ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1900" dirty="0"/>
              <a:t>Vstup: sinus </a:t>
            </a:r>
            <a:r>
              <a:rPr lang="cs-CZ" sz="1900" dirty="0" err="1"/>
              <a:t>sweep</a:t>
            </a:r>
            <a:r>
              <a:rPr lang="cs-CZ" sz="1900" dirty="0"/>
              <a:t> 1-100 kHz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511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AAA98-5496-447C-B039-6DEF7A61A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9822" y="378753"/>
            <a:ext cx="7736694" cy="1446663"/>
          </a:xfrm>
        </p:spPr>
        <p:txBody>
          <a:bodyPr>
            <a:normAutofit/>
          </a:bodyPr>
          <a:lstStyle/>
          <a:p>
            <a:r>
              <a:rPr lang="cs-CZ" sz="2800" dirty="0"/>
              <a:t>Logický analyzátor a PWM generátor</a:t>
            </a:r>
            <a:br>
              <a:rPr lang="cs-CZ" sz="2800" dirty="0"/>
            </a:br>
            <a:r>
              <a:rPr lang="cs-CZ" sz="2800" dirty="0"/>
              <a:t>(2 fázově posunuté kanály, Blue </a:t>
            </a:r>
            <a:r>
              <a:rPr lang="cs-CZ" sz="2800" dirty="0" err="1"/>
              <a:t>Pill</a:t>
            </a:r>
            <a:r>
              <a:rPr lang="cs-CZ" sz="2800" dirty="0"/>
              <a:t>)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DAA50191-F62E-4151-97B6-AB66A00D29FE}"/>
              </a:ext>
            </a:extLst>
          </p:cNvPr>
          <p:cNvSpPr txBox="1"/>
          <p:nvPr/>
        </p:nvSpPr>
        <p:spPr>
          <a:xfrm>
            <a:off x="35452" y="6581001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dirty="0"/>
              <a:t>7 / 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499F0-AB66-4F25-A52F-171A91DE4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443" y="1919476"/>
            <a:ext cx="7299254" cy="4742641"/>
          </a:xfrm>
          <a:prstGeom prst="rect">
            <a:avLst/>
          </a:prstGeom>
        </p:spPr>
      </p:pic>
      <p:sp>
        <p:nvSpPr>
          <p:cNvPr id="8" name="Podnadpis 2">
            <a:extLst>
              <a:ext uri="{FF2B5EF4-FFF2-40B4-BE49-F238E27FC236}">
                <a16:creationId xmlns:a16="http://schemas.microsoft.com/office/drawing/2014/main" id="{CDD4486E-6358-406E-9392-FE82CE28F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9752" y="1383299"/>
            <a:ext cx="3805676" cy="854738"/>
          </a:xfrm>
          <a:solidFill>
            <a:schemeClr val="bg1"/>
          </a:solidFill>
          <a:ln cap="flat"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1900" dirty="0"/>
              <a:t>Vzorkovací frekvence 200 </a:t>
            </a:r>
            <a:r>
              <a:rPr lang="cs-CZ" sz="1900" dirty="0" err="1"/>
              <a:t>ksps</a:t>
            </a:r>
            <a:endParaRPr lang="cs-CZ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1900" dirty="0"/>
              <a:t>Paměť 1000 vzorků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1900" dirty="0"/>
              <a:t>Vstup: 2x PWM 1 kHz (25 % střída)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07512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ovéPole 5">
            <a:extLst>
              <a:ext uri="{FF2B5EF4-FFF2-40B4-BE49-F238E27FC236}">
                <a16:creationId xmlns:a16="http://schemas.microsoft.com/office/drawing/2014/main" id="{DAA50191-F62E-4151-97B6-AB66A00D29FE}"/>
              </a:ext>
            </a:extLst>
          </p:cNvPr>
          <p:cNvSpPr txBox="1"/>
          <p:nvPr/>
        </p:nvSpPr>
        <p:spPr>
          <a:xfrm>
            <a:off x="35452" y="6581001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dirty="0"/>
              <a:t>8 / 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499F0-AB66-4F25-A52F-171A91DE44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9742" y="1904984"/>
            <a:ext cx="7535942" cy="4763245"/>
          </a:xfrm>
          <a:prstGeom prst="rect">
            <a:avLst/>
          </a:prstGeom>
        </p:spPr>
      </p:pic>
      <p:sp>
        <p:nvSpPr>
          <p:cNvPr id="9" name="Nadpis 1">
            <a:extLst>
              <a:ext uri="{FF2B5EF4-FFF2-40B4-BE49-F238E27FC236}">
                <a16:creationId xmlns:a16="http://schemas.microsoft.com/office/drawing/2014/main" id="{AB98E74A-F8E4-4B56-AE9C-5B8D6D88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9822" y="378753"/>
            <a:ext cx="7736694" cy="1446663"/>
          </a:xfrm>
        </p:spPr>
        <p:txBody>
          <a:bodyPr>
            <a:normAutofit/>
          </a:bodyPr>
          <a:lstStyle/>
          <a:p>
            <a:r>
              <a:rPr lang="cs-CZ" sz="2800" dirty="0"/>
              <a:t>Logický analyzátor (Python, Blue </a:t>
            </a:r>
            <a:r>
              <a:rPr lang="cs-CZ" sz="2800" dirty="0" err="1"/>
              <a:t>Pill</a:t>
            </a:r>
            <a:r>
              <a:rPr lang="cs-CZ" sz="2800" dirty="0"/>
              <a:t>)</a:t>
            </a:r>
            <a:br>
              <a:rPr lang="cs-CZ" sz="2800" dirty="0"/>
            </a:br>
            <a:r>
              <a:rPr lang="cs-CZ" sz="2800" dirty="0"/>
              <a:t>Ukázka nejrychlejšího vzorkování</a:t>
            </a:r>
          </a:p>
        </p:txBody>
      </p:sp>
      <p:sp>
        <p:nvSpPr>
          <p:cNvPr id="11" name="Podnadpis 2">
            <a:extLst>
              <a:ext uri="{FF2B5EF4-FFF2-40B4-BE49-F238E27FC236}">
                <a16:creationId xmlns:a16="http://schemas.microsoft.com/office/drawing/2014/main" id="{9639B773-45BD-42B7-A97A-8945EDD0A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9752" y="1383299"/>
            <a:ext cx="3805676" cy="854738"/>
          </a:xfrm>
          <a:solidFill>
            <a:schemeClr val="bg1"/>
          </a:solidFill>
          <a:ln cap="flat"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1900" dirty="0"/>
              <a:t>Vzorkovací frekvence 5 </a:t>
            </a:r>
            <a:r>
              <a:rPr lang="cs-CZ" sz="1900" dirty="0" err="1"/>
              <a:t>Msps</a:t>
            </a:r>
            <a:r>
              <a:rPr lang="cs-CZ" sz="1900" dirty="0"/>
              <a:t> (max)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1900" dirty="0"/>
              <a:t>Paměť 100 vzorků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1900" dirty="0"/>
              <a:t>Vstup: PWM 1 MHz (50 % střída)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5108920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chnika">
      <a:majorFont>
        <a:latin typeface="Technika-Bold"/>
        <a:ea typeface=""/>
        <a:cs typeface=""/>
      </a:majorFont>
      <a:minorFont>
        <a:latin typeface="Technika"/>
        <a:ea typeface=""/>
        <a:cs typeface="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CZ.potx" id="{1BD4F44E-F71F-4A14-9EF9-FF6613634235}" vid="{496B007D-76DB-4922-86C8-13F7F6C54EC7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PowerPoint_CS</Template>
  <TotalTime>1041</TotalTime>
  <Words>500</Words>
  <Application>Microsoft Office PowerPoint</Application>
  <PresentationFormat>Předvádění na obrazovce (4:3)</PresentationFormat>
  <Paragraphs>93</Paragraphs>
  <Slides>11</Slides>
  <Notes>11</Notes>
  <HiddenSlides>0</HiddenSlides>
  <MMClips>2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6" baseType="lpstr">
      <vt:lpstr>Technika-Bold</vt:lpstr>
      <vt:lpstr>Calibri</vt:lpstr>
      <vt:lpstr>Technika</vt:lpstr>
      <vt:lpstr>Arial</vt:lpstr>
      <vt:lpstr>Motiv Office</vt:lpstr>
      <vt:lpstr>Jednoduché laboratorní přístroje založené na STM32 (diplomová práce)   Vedoucí:   doc. Ing. Jan Fischer, CSc. Student:   Jakub Pařez  </vt:lpstr>
      <vt:lpstr>Cíle projektu</vt:lpstr>
      <vt:lpstr>Požadované funkce</vt:lpstr>
      <vt:lpstr>Dosažené parametry pro Blue Pill (F103)</vt:lpstr>
      <vt:lpstr>Osciloskop (Blue Pill, Python skript) – 5 kHz sinus, fázově posunut o 120 °</vt:lpstr>
      <vt:lpstr>Prezentace aplikace PowerPoint</vt:lpstr>
      <vt:lpstr>Prezentace aplikace PowerPoint</vt:lpstr>
      <vt:lpstr>Logický analyzátor a PWM generátor (2 fázově posunuté kanály, Blue Pill)</vt:lpstr>
      <vt:lpstr>Logický analyzátor (Python, Blue Pill) Ukázka nejrychlejšího vzorkování</vt:lpstr>
      <vt:lpstr>Stav projektu –  co je hotovo a co zbývá udělat</vt:lpstr>
      <vt:lpstr>Prostor pro dotazy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Vyhodnocování signálu při ultrazvukovém SHM </dc:title>
  <dc:creator>Parez, Jakub</dc:creator>
  <cp:lastModifiedBy>Jakub Pařez</cp:lastModifiedBy>
  <cp:revision>185</cp:revision>
  <dcterms:created xsi:type="dcterms:W3CDTF">2020-06-23T17:48:39Z</dcterms:created>
  <dcterms:modified xsi:type="dcterms:W3CDTF">2021-01-19T08:40:49Z</dcterms:modified>
</cp:coreProperties>
</file>